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4"/>
  </p:handoutMasterIdLst>
  <p:sldIdLst>
    <p:sldId id="256" r:id="rId2"/>
    <p:sldId id="280" r:id="rId3"/>
    <p:sldId id="286" r:id="rId4"/>
    <p:sldId id="283" r:id="rId5"/>
    <p:sldId id="285" r:id="rId6"/>
    <p:sldId id="284" r:id="rId7"/>
    <p:sldId id="287" r:id="rId8"/>
    <p:sldId id="288" r:id="rId9"/>
    <p:sldId id="290" r:id="rId10"/>
    <p:sldId id="282" r:id="rId11"/>
    <p:sldId id="289" r:id="rId12"/>
    <p:sldId id="281"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p:cViewPr varScale="1">
        <p:scale>
          <a:sx n="104" d="100"/>
          <a:sy n="104" d="100"/>
        </p:scale>
        <p:origin x="1722" y="114"/>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25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18CA1C-9D40-4C80-AE68-F94F64920C9D}" type="datetimeFigureOut">
              <a:rPr lang="en-GB" smtClean="0"/>
              <a:t>18/03/2016</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BAA90C-DD18-4B0D-8CD5-F3536FA10FE1}" type="slidenum">
              <a:rPr lang="en-GB" smtClean="0"/>
              <a:t>‹#›</a:t>
            </a:fld>
            <a:endParaRPr lang="en-GB"/>
          </a:p>
        </p:txBody>
      </p:sp>
    </p:spTree>
    <p:extLst>
      <p:ext uri="{BB962C8B-B14F-4D97-AF65-F5344CB8AC3E}">
        <p14:creationId xmlns:p14="http://schemas.microsoft.com/office/powerpoint/2010/main" val="363710496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7FF1FC9-13F2-4206-BAAA-8BD72D09F4A0}" type="datetimeFigureOut">
              <a:rPr lang="en-GB" smtClean="0"/>
              <a:pPr/>
              <a:t>18/03/2016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ED816E-5997-4D13-AF15-0E6F3E1BEBE8}" type="slidenum">
              <a:rPr lang="en-GB" smtClean="0"/>
              <a:pPr/>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8660" y="-1290"/>
            <a:ext cx="1988840" cy="198884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7FF1FC9-13F2-4206-BAAA-8BD72D09F4A0}" type="datetimeFigureOut">
              <a:rPr lang="en-GB" smtClean="0"/>
              <a:pPr/>
              <a:t>18/03/2016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ED816E-5997-4D13-AF15-0E6F3E1BEBE8}"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7FF1FC9-13F2-4206-BAAA-8BD72D09F4A0}" type="datetimeFigureOut">
              <a:rPr lang="en-GB" smtClean="0"/>
              <a:pPr/>
              <a:t>18/03/2016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ED816E-5997-4D13-AF15-0E6F3E1BEBE8}"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7FF1FC9-13F2-4206-BAAA-8BD72D09F4A0}" type="datetimeFigureOut">
              <a:rPr lang="en-GB" smtClean="0"/>
              <a:pPr/>
              <a:t>18/03/2016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ED816E-5997-4D13-AF15-0E6F3E1BEBE8}"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FF1FC9-13F2-4206-BAAA-8BD72D09F4A0}" type="datetimeFigureOut">
              <a:rPr lang="en-GB" smtClean="0"/>
              <a:pPr/>
              <a:t>18/03/2016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ED816E-5997-4D13-AF15-0E6F3E1BEBE8}"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7FF1FC9-13F2-4206-BAAA-8BD72D09F4A0}" type="datetimeFigureOut">
              <a:rPr lang="en-GB" smtClean="0"/>
              <a:pPr/>
              <a:t>18/03/2016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ED816E-5997-4D13-AF15-0E6F3E1BEBE8}"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7FF1FC9-13F2-4206-BAAA-8BD72D09F4A0}" type="datetimeFigureOut">
              <a:rPr lang="en-GB" smtClean="0"/>
              <a:pPr/>
              <a:t>18/03/2016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8ED816E-5997-4D13-AF15-0E6F3E1BEBE8}"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7FF1FC9-13F2-4206-BAAA-8BD72D09F4A0}" type="datetimeFigureOut">
              <a:rPr lang="en-GB" smtClean="0"/>
              <a:pPr/>
              <a:t>18/03/2016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8ED816E-5997-4D13-AF15-0E6F3E1BEBE8}"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FF1FC9-13F2-4206-BAAA-8BD72D09F4A0}" type="datetimeFigureOut">
              <a:rPr lang="en-GB" smtClean="0"/>
              <a:pPr/>
              <a:t>18/03/2016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8ED816E-5997-4D13-AF15-0E6F3E1BEBE8}"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FF1FC9-13F2-4206-BAAA-8BD72D09F4A0}" type="datetimeFigureOut">
              <a:rPr lang="en-GB" smtClean="0"/>
              <a:pPr/>
              <a:t>18/03/2016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ED816E-5997-4D13-AF15-0E6F3E1BEBE8}"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FF1FC9-13F2-4206-BAAA-8BD72D09F4A0}" type="datetimeFigureOut">
              <a:rPr lang="en-GB" smtClean="0"/>
              <a:pPr/>
              <a:t>18/03/2016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ED816E-5997-4D13-AF15-0E6F3E1BEBE8}"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2">
                <a:lumMod val="60000"/>
                <a:lumOff val="40000"/>
              </a:schemeClr>
            </a:gs>
            <a:gs pos="35000">
              <a:schemeClr val="accent1">
                <a:lumMod val="45000"/>
                <a:lumOff val="55000"/>
              </a:schemeClr>
            </a:gs>
            <a:gs pos="65000">
              <a:schemeClr val="accent1">
                <a:lumMod val="45000"/>
                <a:lumOff val="55000"/>
              </a:schemeClr>
            </a:gs>
            <a:gs pos="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FF1FC9-13F2-4206-BAAA-8BD72D09F4A0}" type="datetimeFigureOut">
              <a:rPr lang="en-GB" smtClean="0"/>
              <a:pPr/>
              <a:t>18/03/2016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ED816E-5997-4D13-AF15-0E6F3E1BEBE8}"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17.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8681"/>
            <a:ext cx="7772400" cy="864096"/>
          </a:xfrm>
        </p:spPr>
        <p:txBody>
          <a:bodyPr/>
          <a:lstStyle/>
          <a:p>
            <a:r>
              <a:rPr lang="en-GB" dirty="0"/>
              <a:t>ScienceScope</a:t>
            </a:r>
          </a:p>
        </p:txBody>
      </p:sp>
      <p:sp>
        <p:nvSpPr>
          <p:cNvPr id="3" name="Subtitle 2"/>
          <p:cNvSpPr>
            <a:spLocks noGrp="1"/>
          </p:cNvSpPr>
          <p:nvPr>
            <p:ph type="subTitle" idx="1"/>
          </p:nvPr>
        </p:nvSpPr>
        <p:spPr>
          <a:xfrm>
            <a:off x="755576" y="1556792"/>
            <a:ext cx="7632848" cy="4752527"/>
          </a:xfrm>
        </p:spPr>
        <p:txBody>
          <a:bodyPr>
            <a:normAutofit/>
          </a:bodyPr>
          <a:lstStyle/>
          <a:p>
            <a:pPr marL="457200" indent="-457200" algn="l">
              <a:buFont typeface="Arial" panose="020B0604020202020204" pitchFamily="34" charset="0"/>
              <a:buChar char="•"/>
            </a:pPr>
            <a:r>
              <a:rPr lang="en-GB" sz="2800" dirty="0">
                <a:solidFill>
                  <a:srgbClr val="002060"/>
                </a:solidFill>
              </a:rPr>
              <a:t>CEO David Crellin</a:t>
            </a:r>
          </a:p>
          <a:p>
            <a:pPr marL="457200" indent="-457200" algn="l">
              <a:buFont typeface="Arial" panose="020B0604020202020204" pitchFamily="34" charset="0"/>
              <a:buChar char="•"/>
            </a:pPr>
            <a:r>
              <a:rPr lang="en-GB" sz="2800" dirty="0">
                <a:solidFill>
                  <a:srgbClr val="002060"/>
                </a:solidFill>
              </a:rPr>
              <a:t>Developed a range of over 50 sensors</a:t>
            </a:r>
          </a:p>
          <a:p>
            <a:pPr marL="457200" indent="-457200" algn="l">
              <a:buFont typeface="Arial" panose="020B0604020202020204" pitchFamily="34" charset="0"/>
              <a:buChar char="•"/>
            </a:pPr>
            <a:r>
              <a:rPr lang="en-GB" sz="2800" dirty="0">
                <a:solidFill>
                  <a:srgbClr val="002060"/>
                </a:solidFill>
              </a:rPr>
              <a:t>Lead Project Distance to create the </a:t>
            </a:r>
            <a:r>
              <a:rPr lang="en-GB" sz="2800" dirty="0" err="1">
                <a:solidFill>
                  <a:srgbClr val="002060"/>
                </a:solidFill>
              </a:rPr>
              <a:t>IOT@School</a:t>
            </a:r>
            <a:r>
              <a:rPr lang="en-GB" sz="2800" dirty="0">
                <a:solidFill>
                  <a:srgbClr val="002060"/>
                </a:solidFill>
              </a:rPr>
              <a:t> followed by projects in Peterborough and Singapore</a:t>
            </a:r>
          </a:p>
          <a:p>
            <a:pPr marL="457200" indent="-457200" algn="l">
              <a:buFont typeface="Arial" panose="020B0604020202020204" pitchFamily="34" charset="0"/>
              <a:buChar char="•"/>
            </a:pPr>
            <a:r>
              <a:rPr lang="en-GB" sz="2800" dirty="0">
                <a:solidFill>
                  <a:srgbClr val="002060"/>
                </a:solidFill>
              </a:rPr>
              <a:t>Tier 1 partner for the BBC micro:bit</a:t>
            </a:r>
          </a:p>
          <a:p>
            <a:pPr marL="457200" indent="-457200" algn="l">
              <a:buFont typeface="Arial" panose="020B0604020202020204" pitchFamily="34" charset="0"/>
              <a:buChar char="•"/>
            </a:pPr>
            <a:r>
              <a:rPr lang="en-GB" sz="2800" dirty="0">
                <a:solidFill>
                  <a:srgbClr val="002060"/>
                </a:solidFill>
              </a:rPr>
              <a:t>Developing Buggy Air (Air Quality monitoring)</a:t>
            </a:r>
          </a:p>
          <a:p>
            <a:pPr algn="l"/>
            <a:r>
              <a:rPr lang="en-GB" dirty="0">
                <a:solidFill>
                  <a:srgbClr val="002060"/>
                </a:solidFill>
              </a:rPr>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361" y="2060848"/>
            <a:ext cx="1533639" cy="136815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2337" y="3552714"/>
            <a:ext cx="992174" cy="57876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2440" y="4493081"/>
            <a:ext cx="1136975" cy="79588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9938" y="5157192"/>
            <a:ext cx="1666274" cy="17008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4705"/>
            <a:ext cx="7772400" cy="1080120"/>
          </a:xfrm>
        </p:spPr>
        <p:txBody>
          <a:bodyPr/>
          <a:lstStyle/>
          <a:p>
            <a:r>
              <a:rPr lang="en-GB" dirty="0"/>
              <a:t>BBC micro:bit</a:t>
            </a:r>
          </a:p>
        </p:txBody>
      </p:sp>
      <p:sp>
        <p:nvSpPr>
          <p:cNvPr id="3" name="Subtitle 2"/>
          <p:cNvSpPr>
            <a:spLocks noGrp="1"/>
          </p:cNvSpPr>
          <p:nvPr>
            <p:ph type="subTitle" idx="1"/>
          </p:nvPr>
        </p:nvSpPr>
        <p:spPr>
          <a:xfrm>
            <a:off x="827584" y="1844825"/>
            <a:ext cx="7488832" cy="648071"/>
          </a:xfrm>
        </p:spPr>
        <p:txBody>
          <a:bodyPr>
            <a:normAutofit/>
          </a:bodyPr>
          <a:lstStyle/>
          <a:p>
            <a:pPr algn="l"/>
            <a:r>
              <a:rPr lang="en-GB" dirty="0">
                <a:solidFill>
                  <a:srgbClr val="002060"/>
                </a:solidFill>
              </a:rPr>
              <a:t>Variety of code editors</a:t>
            </a:r>
          </a:p>
        </p:txBody>
      </p:sp>
      <p:pic>
        <p:nvPicPr>
          <p:cNvPr id="4" name="Picture 3"/>
          <p:cNvPicPr>
            <a:picLocks noChangeAspect="1"/>
          </p:cNvPicPr>
          <p:nvPr/>
        </p:nvPicPr>
        <p:blipFill>
          <a:blip r:embed="rId2"/>
          <a:stretch>
            <a:fillRect/>
          </a:stretch>
        </p:blipFill>
        <p:spPr>
          <a:xfrm>
            <a:off x="1940247" y="2492896"/>
            <a:ext cx="5263505" cy="4215218"/>
          </a:xfrm>
          <a:prstGeom prst="rect">
            <a:avLst/>
          </a:prstGeom>
        </p:spPr>
      </p:pic>
    </p:spTree>
    <p:extLst>
      <p:ext uri="{BB962C8B-B14F-4D97-AF65-F5344CB8AC3E}">
        <p14:creationId xmlns:p14="http://schemas.microsoft.com/office/powerpoint/2010/main" val="348298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4705"/>
            <a:ext cx="7772400" cy="1080120"/>
          </a:xfrm>
        </p:spPr>
        <p:txBody>
          <a:bodyPr/>
          <a:lstStyle/>
          <a:p>
            <a:r>
              <a:rPr lang="en-GB" dirty="0"/>
              <a:t>BBC micro:bit in Singapore</a:t>
            </a:r>
          </a:p>
        </p:txBody>
      </p:sp>
      <p:sp>
        <p:nvSpPr>
          <p:cNvPr id="3" name="Subtitle 2"/>
          <p:cNvSpPr>
            <a:spLocks noGrp="1"/>
          </p:cNvSpPr>
          <p:nvPr>
            <p:ph type="subTitle" idx="1"/>
          </p:nvPr>
        </p:nvSpPr>
        <p:spPr>
          <a:xfrm>
            <a:off x="827584" y="1844825"/>
            <a:ext cx="7488832" cy="648071"/>
          </a:xfrm>
        </p:spPr>
        <p:txBody>
          <a:bodyPr>
            <a:normAutofit/>
          </a:bodyPr>
          <a:lstStyle/>
          <a:p>
            <a:pPr algn="l"/>
            <a:r>
              <a:rPr lang="en-GB" sz="2800" dirty="0" err="1">
                <a:solidFill>
                  <a:srgbClr val="002060"/>
                </a:solidFill>
              </a:rPr>
              <a:t>POC</a:t>
            </a:r>
            <a:r>
              <a:rPr lang="en-GB" sz="2800" dirty="0">
                <a:solidFill>
                  <a:srgbClr val="002060"/>
                </a:solidFill>
              </a:rPr>
              <a:t> project at Clementi Town Secondary School</a:t>
            </a:r>
          </a:p>
          <a:p>
            <a:pPr algn="l"/>
            <a:endParaRPr lang="en-GB" dirty="0">
              <a:solidFill>
                <a:srgbClr val="002060"/>
              </a:solidFill>
            </a:endParaRPr>
          </a:p>
        </p:txBody>
      </p:sp>
      <p:pic>
        <p:nvPicPr>
          <p:cNvPr id="4" name="Picture 3"/>
          <p:cNvPicPr>
            <a:picLocks noChangeAspect="1"/>
          </p:cNvPicPr>
          <p:nvPr/>
        </p:nvPicPr>
        <p:blipFill>
          <a:blip r:embed="rId3"/>
          <a:stretch>
            <a:fillRect/>
          </a:stretch>
        </p:blipFill>
        <p:spPr>
          <a:xfrm>
            <a:off x="5508104" y="2491771"/>
            <a:ext cx="2122255" cy="2162490"/>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592839172"/>
              </p:ext>
            </p:extLst>
          </p:nvPr>
        </p:nvGraphicFramePr>
        <p:xfrm>
          <a:off x="6804249" y="4365104"/>
          <a:ext cx="2084532" cy="2244240"/>
        </p:xfrm>
        <a:graphic>
          <a:graphicData uri="http://schemas.openxmlformats.org/presentationml/2006/ole">
            <mc:AlternateContent xmlns:mc="http://schemas.openxmlformats.org/markup-compatibility/2006">
              <mc:Choice xmlns:v="urn:schemas-microsoft-com:vml" Requires="v">
                <p:oleObj spid="_x0000_s3079" r:id="rId4" imgW="5968080" imgH="6425280" progId="">
                  <p:embed/>
                </p:oleObj>
              </mc:Choice>
              <mc:Fallback>
                <p:oleObj r:id="rId4" imgW="5968080" imgH="6425280" progId="">
                  <p:embed/>
                  <p:pic>
                    <p:nvPicPr>
                      <p:cNvPr id="0" name=""/>
                      <p:cNvPicPr/>
                      <p:nvPr/>
                    </p:nvPicPr>
                    <p:blipFill>
                      <a:blip r:embed="rId5"/>
                      <a:stretch>
                        <a:fillRect/>
                      </a:stretch>
                    </p:blipFill>
                    <p:spPr>
                      <a:xfrm>
                        <a:off x="6804249" y="4365104"/>
                        <a:ext cx="2084532" cy="224424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010545374"/>
              </p:ext>
            </p:extLst>
          </p:nvPr>
        </p:nvGraphicFramePr>
        <p:xfrm>
          <a:off x="1259632" y="2946897"/>
          <a:ext cx="4195762" cy="3048000"/>
        </p:xfrm>
        <a:graphic>
          <a:graphicData uri="http://schemas.openxmlformats.org/presentationml/2006/ole">
            <mc:AlternateContent xmlns:mc="http://schemas.openxmlformats.org/markup-compatibility/2006">
              <mc:Choice xmlns:v="urn:schemas-microsoft-com:vml" Requires="v">
                <p:oleObj spid="_x0000_s3080" r:id="rId6" imgW="11123640" imgH="8063280" progId="">
                  <p:embed/>
                </p:oleObj>
              </mc:Choice>
              <mc:Fallback>
                <p:oleObj r:id="rId6" imgW="11123640" imgH="8063280" progId="">
                  <p:embed/>
                  <p:pic>
                    <p:nvPicPr>
                      <p:cNvPr id="0" name=""/>
                      <p:cNvPicPr/>
                      <p:nvPr/>
                    </p:nvPicPr>
                    <p:blipFill>
                      <a:blip r:embed="rId7"/>
                      <a:stretch>
                        <a:fillRect/>
                      </a:stretch>
                    </p:blipFill>
                    <p:spPr>
                      <a:xfrm>
                        <a:off x="1259632" y="2946897"/>
                        <a:ext cx="4195762" cy="3048000"/>
                      </a:xfrm>
                      <a:prstGeom prst="rect">
                        <a:avLst/>
                      </a:prstGeom>
                    </p:spPr>
                  </p:pic>
                </p:oleObj>
              </mc:Fallback>
            </mc:AlternateContent>
          </a:graphicData>
        </a:graphic>
      </p:graphicFrame>
    </p:spTree>
    <p:extLst>
      <p:ext uri="{BB962C8B-B14F-4D97-AF65-F5344CB8AC3E}">
        <p14:creationId xmlns:p14="http://schemas.microsoft.com/office/powerpoint/2010/main" val="57164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96752"/>
            <a:ext cx="7772400" cy="5472608"/>
          </a:xfrm>
        </p:spPr>
        <p:txBody>
          <a:bodyPr>
            <a:normAutofit/>
          </a:bodyPr>
          <a:lstStyle/>
          <a:p>
            <a:r>
              <a:rPr lang="en-GB" dirty="0"/>
              <a:t>If you want to follow up on any of our projects go to</a:t>
            </a:r>
            <a:br>
              <a:rPr lang="en-GB" dirty="0"/>
            </a:br>
            <a:r>
              <a:rPr lang="en-GB" sz="3100" dirty="0"/>
              <a:t>http://exploratory.sciencescope.uk/</a:t>
            </a:r>
            <a:br>
              <a:rPr lang="en-GB" sz="3100" dirty="0"/>
            </a:br>
            <a:r>
              <a:rPr lang="en-GB" sz="3100" dirty="0"/>
              <a:t>https://sciencescope.uk/latest-news/</a:t>
            </a:r>
            <a:br>
              <a:rPr lang="en-GB" sz="3100" dirty="0"/>
            </a:br>
            <a:r>
              <a:rPr lang="en-GB" sz="3100" dirty="0"/>
              <a:t>https://www.iotacademy.org/</a:t>
            </a:r>
            <a:br>
              <a:rPr lang="en-GB" sz="3100" dirty="0"/>
            </a:br>
            <a:r>
              <a:rPr lang="en-GB" sz="3100" dirty="0"/>
              <a:t>follow @</a:t>
            </a:r>
            <a:r>
              <a:rPr lang="en-GB" sz="3100" dirty="0" err="1"/>
              <a:t>sciencescope1</a:t>
            </a:r>
            <a:br>
              <a:rPr lang="en-GB" sz="3100" dirty="0"/>
            </a:br>
            <a:r>
              <a:rPr lang="en-GB" sz="3100" dirty="0"/>
              <a:t>email david:@auc.co.uk</a:t>
            </a:r>
            <a:br>
              <a:rPr lang="en-GB" sz="3100" dirty="0"/>
            </a:br>
            <a:r>
              <a:rPr lang="en-GB" dirty="0"/>
              <a:t>Q&amp;A</a:t>
            </a:r>
          </a:p>
        </p:txBody>
      </p:sp>
    </p:spTree>
    <p:extLst>
      <p:ext uri="{BB962C8B-B14F-4D97-AF65-F5344CB8AC3E}">
        <p14:creationId xmlns:p14="http://schemas.microsoft.com/office/powerpoint/2010/main" val="2234978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4705"/>
            <a:ext cx="7772400" cy="1080120"/>
          </a:xfrm>
        </p:spPr>
        <p:txBody>
          <a:bodyPr/>
          <a:lstStyle/>
          <a:p>
            <a:r>
              <a:rPr lang="en-GB" dirty="0"/>
              <a:t>Projects</a:t>
            </a:r>
          </a:p>
        </p:txBody>
      </p:sp>
      <p:sp>
        <p:nvSpPr>
          <p:cNvPr id="3" name="Subtitle 2"/>
          <p:cNvSpPr>
            <a:spLocks noGrp="1"/>
          </p:cNvSpPr>
          <p:nvPr>
            <p:ph type="subTitle" idx="1"/>
          </p:nvPr>
        </p:nvSpPr>
        <p:spPr>
          <a:xfrm>
            <a:off x="827584" y="1844825"/>
            <a:ext cx="7488832" cy="3793975"/>
          </a:xfrm>
        </p:spPr>
        <p:txBody>
          <a:bodyPr>
            <a:normAutofit/>
          </a:bodyPr>
          <a:lstStyle/>
          <a:p>
            <a:pPr algn="l"/>
            <a:r>
              <a:rPr lang="en-GB" dirty="0">
                <a:solidFill>
                  <a:srgbClr val="002060"/>
                </a:solidFill>
              </a:rPr>
              <a:t>ScienceScope projects:</a:t>
            </a:r>
          </a:p>
          <a:p>
            <a:pPr marL="457200" indent="-457200" algn="l">
              <a:buFont typeface="Arial" panose="020B0604020202020204" pitchFamily="34" charset="0"/>
              <a:buChar char="•"/>
            </a:pPr>
            <a:r>
              <a:rPr lang="en-GB" dirty="0">
                <a:solidFill>
                  <a:srgbClr val="002060"/>
                </a:solidFill>
              </a:rPr>
              <a:t>Distance (Internet of School Things)</a:t>
            </a:r>
          </a:p>
          <a:p>
            <a:pPr marL="457200" indent="-457200" algn="l">
              <a:buFont typeface="Arial" panose="020B0604020202020204" pitchFamily="34" charset="0"/>
              <a:buChar char="•"/>
            </a:pPr>
            <a:r>
              <a:rPr lang="en-GB" dirty="0" err="1">
                <a:solidFill>
                  <a:srgbClr val="002060"/>
                </a:solidFill>
              </a:rPr>
              <a:t>IOT@School</a:t>
            </a:r>
            <a:r>
              <a:rPr lang="en-GB" dirty="0">
                <a:solidFill>
                  <a:srgbClr val="002060"/>
                </a:solidFill>
              </a:rPr>
              <a:t> for Singapore</a:t>
            </a:r>
          </a:p>
          <a:p>
            <a:pPr marL="457200" indent="-457200" algn="l">
              <a:buFont typeface="Arial" panose="020B0604020202020204" pitchFamily="34" charset="0"/>
              <a:buChar char="•"/>
            </a:pPr>
            <a:r>
              <a:rPr lang="en-GB" dirty="0">
                <a:solidFill>
                  <a:srgbClr val="002060"/>
                </a:solidFill>
              </a:rPr>
              <a:t>Buggy air</a:t>
            </a:r>
          </a:p>
          <a:p>
            <a:pPr marL="457200" indent="-457200" algn="l">
              <a:buFont typeface="Arial" panose="020B0604020202020204" pitchFamily="34" charset="0"/>
              <a:buChar char="•"/>
            </a:pPr>
            <a:r>
              <a:rPr lang="en-GB" dirty="0">
                <a:solidFill>
                  <a:srgbClr val="002060"/>
                </a:solidFill>
              </a:rPr>
              <a:t>BBC micro:bit</a:t>
            </a:r>
          </a:p>
        </p:txBody>
      </p:sp>
    </p:spTree>
    <p:extLst>
      <p:ext uri="{BB962C8B-B14F-4D97-AF65-F5344CB8AC3E}">
        <p14:creationId xmlns:p14="http://schemas.microsoft.com/office/powerpoint/2010/main" val="295753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4705"/>
            <a:ext cx="7772400" cy="1080120"/>
          </a:xfrm>
        </p:spPr>
        <p:txBody>
          <a:bodyPr/>
          <a:lstStyle/>
          <a:p>
            <a:r>
              <a:rPr lang="en-GB" dirty="0"/>
              <a:t>Devices and Sensors</a:t>
            </a:r>
          </a:p>
        </p:txBody>
      </p:sp>
      <p:sp>
        <p:nvSpPr>
          <p:cNvPr id="3" name="Subtitle 2"/>
          <p:cNvSpPr>
            <a:spLocks noGrp="1"/>
          </p:cNvSpPr>
          <p:nvPr>
            <p:ph type="subTitle" idx="1"/>
          </p:nvPr>
        </p:nvSpPr>
        <p:spPr>
          <a:xfrm>
            <a:off x="827584" y="1844825"/>
            <a:ext cx="7488832" cy="3793975"/>
          </a:xfrm>
        </p:spPr>
        <p:txBody>
          <a:bodyPr>
            <a:normAutofit/>
          </a:bodyPr>
          <a:lstStyle/>
          <a:p>
            <a:pPr algn="l"/>
            <a:endParaRPr lang="en-GB" dirty="0">
              <a:solidFill>
                <a:srgbClr val="00206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41" y="1844825"/>
            <a:ext cx="3960439" cy="39604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820" y="1844825"/>
            <a:ext cx="3960439" cy="3960439"/>
          </a:xfrm>
          <a:prstGeom prst="rect">
            <a:avLst/>
          </a:prstGeom>
        </p:spPr>
      </p:pic>
    </p:spTree>
    <p:extLst>
      <p:ext uri="{BB962C8B-B14F-4D97-AF65-F5344CB8AC3E}">
        <p14:creationId xmlns:p14="http://schemas.microsoft.com/office/powerpoint/2010/main" val="1710097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4705"/>
            <a:ext cx="7772400" cy="648071"/>
          </a:xfrm>
        </p:spPr>
        <p:txBody>
          <a:bodyPr>
            <a:normAutofit fontScale="90000"/>
          </a:bodyPr>
          <a:lstStyle/>
          <a:p>
            <a:r>
              <a:rPr lang="en-GB" dirty="0" err="1"/>
              <a:t>IOT@School</a:t>
            </a:r>
            <a:endParaRPr lang="en-GB" dirty="0"/>
          </a:p>
        </p:txBody>
      </p:sp>
      <p:sp>
        <p:nvSpPr>
          <p:cNvPr id="3" name="Subtitle 2"/>
          <p:cNvSpPr>
            <a:spLocks noGrp="1"/>
          </p:cNvSpPr>
          <p:nvPr>
            <p:ph type="subTitle" idx="1"/>
          </p:nvPr>
        </p:nvSpPr>
        <p:spPr>
          <a:xfrm>
            <a:off x="827584" y="1412777"/>
            <a:ext cx="7488832" cy="4226024"/>
          </a:xfrm>
        </p:spPr>
        <p:txBody>
          <a:bodyPr>
            <a:normAutofit/>
          </a:bodyPr>
          <a:lstStyle/>
          <a:p>
            <a:r>
              <a:rPr lang="en-GB" dirty="0">
                <a:solidFill>
                  <a:srgbClr val="002060"/>
                </a:solidFill>
              </a:rPr>
              <a:t>Open pervasive data for schools</a:t>
            </a:r>
          </a:p>
          <a:p>
            <a:pPr algn="l"/>
            <a:endParaRPr lang="en-GB" dirty="0">
              <a:solidFill>
                <a:srgbClr val="002060"/>
              </a:solidFill>
            </a:endParaRPr>
          </a:p>
        </p:txBody>
      </p:sp>
      <p:pic>
        <p:nvPicPr>
          <p:cNvPr id="4" name="Picture 3"/>
          <p:cNvPicPr>
            <a:picLocks noChangeAspect="1"/>
          </p:cNvPicPr>
          <p:nvPr/>
        </p:nvPicPr>
        <p:blipFill>
          <a:blip r:embed="rId2"/>
          <a:stretch>
            <a:fillRect/>
          </a:stretch>
        </p:blipFill>
        <p:spPr>
          <a:xfrm>
            <a:off x="2053510" y="1916832"/>
            <a:ext cx="5036980" cy="2087082"/>
          </a:xfrm>
          <a:prstGeom prst="rect">
            <a:avLst/>
          </a:prstGeom>
        </p:spPr>
      </p:pic>
      <p:pic>
        <p:nvPicPr>
          <p:cNvPr id="5" name="Picture 4"/>
          <p:cNvPicPr>
            <a:picLocks noChangeAspect="1"/>
          </p:cNvPicPr>
          <p:nvPr/>
        </p:nvPicPr>
        <p:blipFill>
          <a:blip r:embed="rId3"/>
          <a:stretch>
            <a:fillRect/>
          </a:stretch>
        </p:blipFill>
        <p:spPr>
          <a:xfrm>
            <a:off x="2053510" y="4221088"/>
            <a:ext cx="5040396" cy="2138942"/>
          </a:xfrm>
          <a:prstGeom prst="rect">
            <a:avLst/>
          </a:prstGeom>
        </p:spPr>
      </p:pic>
    </p:spTree>
    <p:extLst>
      <p:ext uri="{BB962C8B-B14F-4D97-AF65-F5344CB8AC3E}">
        <p14:creationId xmlns:p14="http://schemas.microsoft.com/office/powerpoint/2010/main" val="2432590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4705"/>
            <a:ext cx="7772400" cy="1080120"/>
          </a:xfrm>
        </p:spPr>
        <p:txBody>
          <a:bodyPr>
            <a:normAutofit/>
          </a:bodyPr>
          <a:lstStyle/>
          <a:p>
            <a:r>
              <a:rPr lang="en-GB" sz="3200" dirty="0"/>
              <a:t>Allowing continuing Analysis by Students</a:t>
            </a:r>
          </a:p>
        </p:txBody>
      </p:sp>
      <p:pic>
        <p:nvPicPr>
          <p:cNvPr id="4" name="Picture 3"/>
          <p:cNvPicPr>
            <a:picLocks noChangeAspect="1"/>
          </p:cNvPicPr>
          <p:nvPr/>
        </p:nvPicPr>
        <p:blipFill>
          <a:blip r:embed="rId2"/>
          <a:stretch>
            <a:fillRect/>
          </a:stretch>
        </p:blipFill>
        <p:spPr>
          <a:xfrm>
            <a:off x="5755854" y="2636912"/>
            <a:ext cx="2952328" cy="2323005"/>
          </a:xfrm>
          <a:prstGeom prst="rect">
            <a:avLst/>
          </a:prstGeom>
        </p:spPr>
      </p:pic>
      <p:pic>
        <p:nvPicPr>
          <p:cNvPr id="5" name="Picture 4"/>
          <p:cNvPicPr>
            <a:picLocks noChangeAspect="1"/>
          </p:cNvPicPr>
          <p:nvPr/>
        </p:nvPicPr>
        <p:blipFill>
          <a:blip r:embed="rId3"/>
          <a:stretch>
            <a:fillRect/>
          </a:stretch>
        </p:blipFill>
        <p:spPr>
          <a:xfrm>
            <a:off x="323528" y="2631163"/>
            <a:ext cx="5432326" cy="2328754"/>
          </a:xfrm>
          <a:prstGeom prst="rect">
            <a:avLst/>
          </a:prstGeom>
        </p:spPr>
      </p:pic>
      <p:sp>
        <p:nvSpPr>
          <p:cNvPr id="6" name="TextBox 5"/>
          <p:cNvSpPr txBox="1"/>
          <p:nvPr/>
        </p:nvSpPr>
        <p:spPr>
          <a:xfrm>
            <a:off x="1691680" y="5157192"/>
            <a:ext cx="5904656" cy="369332"/>
          </a:xfrm>
          <a:prstGeom prst="rect">
            <a:avLst/>
          </a:prstGeom>
          <a:noFill/>
        </p:spPr>
        <p:txBody>
          <a:bodyPr wrap="square" rtlCol="0">
            <a:spAutoFit/>
          </a:bodyPr>
          <a:lstStyle/>
          <a:p>
            <a:r>
              <a:rPr lang="en-GB" dirty="0"/>
              <a:t>Understanding humidity and how it relates to temperature</a:t>
            </a:r>
          </a:p>
        </p:txBody>
      </p:sp>
    </p:spTree>
    <p:extLst>
      <p:ext uri="{BB962C8B-B14F-4D97-AF65-F5344CB8AC3E}">
        <p14:creationId xmlns:p14="http://schemas.microsoft.com/office/powerpoint/2010/main" val="1280769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4705"/>
            <a:ext cx="7772400" cy="1080120"/>
          </a:xfrm>
        </p:spPr>
        <p:txBody>
          <a:bodyPr/>
          <a:lstStyle/>
          <a:p>
            <a:r>
              <a:rPr lang="en-GB" dirty="0"/>
              <a:t>Buggy Air</a:t>
            </a:r>
          </a:p>
        </p:txBody>
      </p:sp>
      <p:sp>
        <p:nvSpPr>
          <p:cNvPr id="3" name="Subtitle 2"/>
          <p:cNvSpPr>
            <a:spLocks noGrp="1"/>
          </p:cNvSpPr>
          <p:nvPr>
            <p:ph type="subTitle" idx="1"/>
          </p:nvPr>
        </p:nvSpPr>
        <p:spPr>
          <a:xfrm>
            <a:off x="827584" y="1844825"/>
            <a:ext cx="7488832" cy="3793975"/>
          </a:xfrm>
        </p:spPr>
        <p:txBody>
          <a:bodyPr>
            <a:normAutofit/>
          </a:bodyPr>
          <a:lstStyle/>
          <a:p>
            <a:pPr algn="l"/>
            <a:r>
              <a:rPr lang="en-GB" dirty="0" err="1">
                <a:solidFill>
                  <a:srgbClr val="002060"/>
                </a:solidFill>
              </a:rPr>
              <a:t>BuggyAir</a:t>
            </a:r>
            <a:r>
              <a:rPr lang="en-GB" dirty="0">
                <a:solidFill>
                  <a:srgbClr val="002060"/>
                </a:solidFill>
              </a:rPr>
              <a:t> helps parents/carers to understand how ground level air pollution affects their children. Using new sensor technology, </a:t>
            </a:r>
            <a:r>
              <a:rPr lang="en-GB" dirty="0" err="1">
                <a:solidFill>
                  <a:srgbClr val="002060"/>
                </a:solidFill>
              </a:rPr>
              <a:t>BuggyAir</a:t>
            </a:r>
            <a:r>
              <a:rPr lang="en-GB" dirty="0">
                <a:solidFill>
                  <a:srgbClr val="002060"/>
                </a:solidFill>
              </a:rPr>
              <a:t> measures ground-level air pollution and uses the generated data as evidence for long term behavioural and legislative change.</a:t>
            </a:r>
          </a:p>
        </p:txBody>
      </p:sp>
    </p:spTree>
    <p:extLst>
      <p:ext uri="{BB962C8B-B14F-4D97-AF65-F5344CB8AC3E}">
        <p14:creationId xmlns:p14="http://schemas.microsoft.com/office/powerpoint/2010/main" val="345680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4705"/>
            <a:ext cx="7772400" cy="1080120"/>
          </a:xfrm>
        </p:spPr>
        <p:txBody>
          <a:bodyPr/>
          <a:lstStyle/>
          <a:p>
            <a:r>
              <a:rPr lang="en-GB" dirty="0"/>
              <a:t>Buggy Air</a:t>
            </a:r>
          </a:p>
        </p:txBody>
      </p:sp>
      <p:sp>
        <p:nvSpPr>
          <p:cNvPr id="3" name="Subtitle 2"/>
          <p:cNvSpPr>
            <a:spLocks noGrp="1"/>
          </p:cNvSpPr>
          <p:nvPr>
            <p:ph type="subTitle" idx="1"/>
          </p:nvPr>
        </p:nvSpPr>
        <p:spPr>
          <a:xfrm>
            <a:off x="827584" y="1844825"/>
            <a:ext cx="7488832" cy="3793975"/>
          </a:xfrm>
        </p:spPr>
        <p:txBody>
          <a:bodyPr>
            <a:normAutofit fontScale="47500" lnSpcReduction="20000"/>
          </a:bodyPr>
          <a:lstStyle/>
          <a:p>
            <a:pPr algn="l"/>
            <a:r>
              <a:rPr lang="en-GB" dirty="0">
                <a:solidFill>
                  <a:srgbClr val="002060"/>
                </a:solidFill>
              </a:rPr>
              <a:t>THE ISSUE</a:t>
            </a:r>
          </a:p>
          <a:p>
            <a:pPr algn="l"/>
            <a:r>
              <a:rPr lang="en-GB" dirty="0">
                <a:solidFill>
                  <a:srgbClr val="002060"/>
                </a:solidFill>
              </a:rPr>
              <a:t>Today, in many of our cities, children represent the largest subgroup of the population susceptible to the effects of ground level air pollution caused by </a:t>
            </a:r>
            <a:r>
              <a:rPr lang="en-GB" dirty="0" err="1">
                <a:solidFill>
                  <a:srgbClr val="002060"/>
                </a:solidFill>
              </a:rPr>
              <a:t>NO2</a:t>
            </a:r>
            <a:r>
              <a:rPr lang="en-GB" dirty="0">
                <a:solidFill>
                  <a:srgbClr val="002060"/>
                </a:solidFill>
              </a:rPr>
              <a:t> (Nitrogen Dioxide), PM (Particulate Matter) and others. Long term health implications include expanded lungs, asthma and significant deterioration in well being. Whilst there is a lot of work being done to measure and take action for air pollution, very little is being done for this specific demographic, which we believe is one the most important group, and needs immediate attention.</a:t>
            </a:r>
          </a:p>
          <a:p>
            <a:pPr algn="l"/>
            <a:endParaRPr lang="en-GB" dirty="0">
              <a:solidFill>
                <a:srgbClr val="002060"/>
              </a:solidFill>
            </a:endParaRPr>
          </a:p>
          <a:p>
            <a:pPr algn="l"/>
            <a:r>
              <a:rPr lang="en-GB" dirty="0">
                <a:solidFill>
                  <a:srgbClr val="002060"/>
                </a:solidFill>
              </a:rPr>
              <a:t>WHAT WE HAVE BUILT</a:t>
            </a:r>
          </a:p>
          <a:p>
            <a:pPr algn="l"/>
            <a:r>
              <a:rPr lang="en-GB" dirty="0">
                <a:solidFill>
                  <a:srgbClr val="002060"/>
                </a:solidFill>
              </a:rPr>
              <a:t>We have built a compact air quality monitoring and GPS tracking sensor that can be fitted to a child’s pushchair. The GPS records the precise location of each data point, and an in-built accelerometer intelligently combines with the GPS to determine when a pushchair is being walked around, or is instead travelling in a bus or the back of a car. We are currently </a:t>
            </a:r>
            <a:r>
              <a:rPr lang="en-GB" dirty="0" err="1">
                <a:solidFill>
                  <a:srgbClr val="002060"/>
                </a:solidFill>
              </a:rPr>
              <a:t>trialing</a:t>
            </a:r>
            <a:r>
              <a:rPr lang="en-GB" dirty="0">
                <a:solidFill>
                  <a:srgbClr val="002060"/>
                </a:solidFill>
              </a:rPr>
              <a:t> the device with parents in London.</a:t>
            </a:r>
          </a:p>
        </p:txBody>
      </p:sp>
    </p:spTree>
    <p:extLst>
      <p:ext uri="{BB962C8B-B14F-4D97-AF65-F5344CB8AC3E}">
        <p14:creationId xmlns:p14="http://schemas.microsoft.com/office/powerpoint/2010/main" val="3600531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4705"/>
            <a:ext cx="7772400" cy="1080120"/>
          </a:xfrm>
        </p:spPr>
        <p:txBody>
          <a:bodyPr/>
          <a:lstStyle/>
          <a:p>
            <a:r>
              <a:rPr lang="en-GB" dirty="0"/>
              <a:t>Buggy Air</a:t>
            </a:r>
          </a:p>
        </p:txBody>
      </p:sp>
      <p:sp>
        <p:nvSpPr>
          <p:cNvPr id="3" name="Subtitle 2"/>
          <p:cNvSpPr>
            <a:spLocks noGrp="1"/>
          </p:cNvSpPr>
          <p:nvPr>
            <p:ph type="subTitle" idx="1"/>
          </p:nvPr>
        </p:nvSpPr>
        <p:spPr>
          <a:xfrm>
            <a:off x="710991" y="4509120"/>
            <a:ext cx="4248472" cy="1368152"/>
          </a:xfrm>
        </p:spPr>
        <p:txBody>
          <a:bodyPr>
            <a:normAutofit fontScale="85000" lnSpcReduction="10000"/>
          </a:bodyPr>
          <a:lstStyle/>
          <a:p>
            <a:pPr algn="l"/>
            <a:r>
              <a:rPr lang="en-GB" dirty="0">
                <a:solidFill>
                  <a:srgbClr val="002060"/>
                </a:solidFill>
              </a:rPr>
              <a:t>Measuring key pollutants, Carbon Monoxide, Nitrogen Dioxide and Particulates.</a:t>
            </a:r>
          </a:p>
        </p:txBody>
      </p:sp>
      <p:pic>
        <p:nvPicPr>
          <p:cNvPr id="1028" name="Picture 4" descr="https://www.iotacademy.org/sites/default/files/styles/group_galery/public/groups/galery/all_units.jpeg?itok=4lbckv0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698139"/>
            <a:ext cx="3715172" cy="1910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iotacademy.org/sites/default/files/styles/group_galery/public/groups/galery/buggyair_users.jpg?itok=saUN5G6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772816"/>
            <a:ext cx="4847298" cy="249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276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4705"/>
            <a:ext cx="7772400" cy="1080120"/>
          </a:xfrm>
        </p:spPr>
        <p:txBody>
          <a:bodyPr/>
          <a:lstStyle/>
          <a:p>
            <a:r>
              <a:rPr lang="en-GB" dirty="0"/>
              <a:t>BBC micro:bit</a:t>
            </a:r>
          </a:p>
        </p:txBody>
      </p:sp>
      <p:sp>
        <p:nvSpPr>
          <p:cNvPr id="3" name="Subtitle 2"/>
          <p:cNvSpPr>
            <a:spLocks noGrp="1"/>
          </p:cNvSpPr>
          <p:nvPr>
            <p:ph type="subTitle" idx="1"/>
          </p:nvPr>
        </p:nvSpPr>
        <p:spPr>
          <a:xfrm>
            <a:off x="827584" y="1844825"/>
            <a:ext cx="7488832" cy="4320479"/>
          </a:xfrm>
        </p:spPr>
        <p:txBody>
          <a:bodyPr>
            <a:normAutofit fontScale="85000" lnSpcReduction="20000"/>
          </a:bodyPr>
          <a:lstStyle/>
          <a:p>
            <a:pPr algn="l"/>
            <a:r>
              <a:rPr lang="en-GB" dirty="0">
                <a:solidFill>
                  <a:srgbClr val="002060"/>
                </a:solidFill>
              </a:rPr>
              <a:t>Key features:</a:t>
            </a:r>
          </a:p>
          <a:p>
            <a:pPr marL="457200" indent="-457200" algn="l">
              <a:buFont typeface="Arial" panose="020B0604020202020204" pitchFamily="34" charset="0"/>
              <a:buChar char="•"/>
            </a:pPr>
            <a:r>
              <a:rPr lang="en-GB" dirty="0">
                <a:solidFill>
                  <a:srgbClr val="002060"/>
                </a:solidFill>
              </a:rPr>
              <a:t>In March/April the project will give 1,000,000 devices, one for every 11 year old student in the UK</a:t>
            </a:r>
          </a:p>
          <a:p>
            <a:pPr marL="457200" indent="-457200" algn="l">
              <a:buFont typeface="Arial" panose="020B0604020202020204" pitchFamily="34" charset="0"/>
              <a:buChar char="•"/>
            </a:pPr>
            <a:r>
              <a:rPr lang="en-GB" dirty="0">
                <a:solidFill>
                  <a:srgbClr val="002060"/>
                </a:solidFill>
              </a:rPr>
              <a:t>29 partners have come together to develop and manufacture the devices which will become open source after the distribution</a:t>
            </a:r>
          </a:p>
          <a:p>
            <a:pPr marL="457200" indent="-457200" algn="l">
              <a:buFont typeface="Arial" panose="020B0604020202020204" pitchFamily="34" charset="0"/>
              <a:buChar char="•"/>
            </a:pPr>
            <a:r>
              <a:rPr lang="en-GB" dirty="0">
                <a:solidFill>
                  <a:srgbClr val="002060"/>
                </a:solidFill>
              </a:rPr>
              <a:t>25 LED display</a:t>
            </a:r>
          </a:p>
          <a:p>
            <a:pPr marL="457200" indent="-457200" algn="l">
              <a:buFont typeface="Arial" panose="020B0604020202020204" pitchFamily="34" charset="0"/>
              <a:buChar char="•"/>
            </a:pPr>
            <a:r>
              <a:rPr lang="en-GB" dirty="0">
                <a:solidFill>
                  <a:srgbClr val="002060"/>
                </a:solidFill>
              </a:rPr>
              <a:t>Accelerometer, compass and </a:t>
            </a:r>
            <a:br>
              <a:rPr lang="en-GB" dirty="0">
                <a:solidFill>
                  <a:srgbClr val="002060"/>
                </a:solidFill>
              </a:rPr>
            </a:br>
            <a:r>
              <a:rPr lang="en-GB" dirty="0">
                <a:solidFill>
                  <a:srgbClr val="002060"/>
                </a:solidFill>
              </a:rPr>
              <a:t>temperature sensors</a:t>
            </a:r>
          </a:p>
          <a:p>
            <a:pPr marL="457200" indent="-457200" algn="l">
              <a:buFont typeface="Arial" panose="020B0604020202020204" pitchFamily="34" charset="0"/>
              <a:buChar char="•"/>
            </a:pPr>
            <a:r>
              <a:rPr lang="en-GB" dirty="0">
                <a:solidFill>
                  <a:srgbClr val="002060"/>
                </a:solidFill>
              </a:rPr>
              <a:t>2 Buttons</a:t>
            </a:r>
          </a:p>
          <a:p>
            <a:pPr marL="457200" indent="-457200" algn="l">
              <a:buFont typeface="Arial" panose="020B0604020202020204" pitchFamily="34" charset="0"/>
              <a:buChar char="•"/>
            </a:pPr>
            <a:endParaRPr lang="en-GB" dirty="0">
              <a:solidFill>
                <a:srgbClr val="002060"/>
              </a:solidFill>
            </a:endParaRPr>
          </a:p>
        </p:txBody>
      </p:sp>
      <p:pic>
        <p:nvPicPr>
          <p:cNvPr id="4" name="Picture 3"/>
          <p:cNvPicPr>
            <a:picLocks noChangeAspect="1"/>
          </p:cNvPicPr>
          <p:nvPr/>
        </p:nvPicPr>
        <p:blipFill>
          <a:blip r:embed="rId2"/>
          <a:stretch>
            <a:fillRect/>
          </a:stretch>
        </p:blipFill>
        <p:spPr>
          <a:xfrm>
            <a:off x="6315075" y="4149080"/>
            <a:ext cx="2143125" cy="2143125"/>
          </a:xfrm>
          <a:prstGeom prst="rect">
            <a:avLst/>
          </a:prstGeom>
        </p:spPr>
      </p:pic>
    </p:spTree>
    <p:extLst>
      <p:ext uri="{BB962C8B-B14F-4D97-AF65-F5344CB8AC3E}">
        <p14:creationId xmlns:p14="http://schemas.microsoft.com/office/powerpoint/2010/main" val="3135214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2576</TotalTime>
  <Words>399</Words>
  <Application>Microsoft Office PowerPoint</Application>
  <PresentationFormat>On-screen Show (4:3)</PresentationFormat>
  <Paragraphs>40</Paragraphs>
  <Slides>12</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0</vt:i4>
      </vt:variant>
      <vt:variant>
        <vt:lpstr>Slide Titles</vt:lpstr>
      </vt:variant>
      <vt:variant>
        <vt:i4>12</vt:i4>
      </vt:variant>
    </vt:vector>
  </HeadingPairs>
  <TitlesOfParts>
    <vt:vector size="15" baseType="lpstr">
      <vt:lpstr>Arial</vt:lpstr>
      <vt:lpstr>Calibri</vt:lpstr>
      <vt:lpstr>Office Theme</vt:lpstr>
      <vt:lpstr>ScienceScope</vt:lpstr>
      <vt:lpstr>Projects</vt:lpstr>
      <vt:lpstr>Devices and Sensors</vt:lpstr>
      <vt:lpstr>IOT@School</vt:lpstr>
      <vt:lpstr>Allowing continuing Analysis by Students</vt:lpstr>
      <vt:lpstr>Buggy Air</vt:lpstr>
      <vt:lpstr>Buggy Air</vt:lpstr>
      <vt:lpstr>Buggy Air</vt:lpstr>
      <vt:lpstr>BBC micro:bit</vt:lpstr>
      <vt:lpstr>BBC micro:bit</vt:lpstr>
      <vt:lpstr>BBC micro:bit in Singapore</vt:lpstr>
      <vt:lpstr>If you want to follow up on any of our projects go to http://exploratory.sciencescope.uk/ https://sciencescope.uk/latest-news/ https://www.iotacademy.org/ follow @sciencescope1 email david:@auc.co.uk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Overview</dc:title>
  <dc:creator>x</dc:creator>
  <cp:lastModifiedBy>David Crellin</cp:lastModifiedBy>
  <cp:revision>46</cp:revision>
  <dcterms:created xsi:type="dcterms:W3CDTF">2015-09-17T08:11:46Z</dcterms:created>
  <dcterms:modified xsi:type="dcterms:W3CDTF">2016-03-18T02:47:04Z</dcterms:modified>
</cp:coreProperties>
</file>